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gif>
</file>

<file path=ppt/media/image3.png>
</file>

<file path=ppt/media/image4.pn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7696a292b8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696a292b8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7690aa294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690aa29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7696a292b8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7696a292b8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7690aa294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690aa294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7696a292b8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7696a292b8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690aa294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690aa29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7696a292b8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696a292b8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7691bcd7e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7691bcd7e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6e09a398c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6e09a398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jp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Maker’s Valley - Transportation</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3 . 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2"/>
          <p:cNvSpPr txBox="1"/>
          <p:nvPr>
            <p:ph type="title"/>
          </p:nvPr>
        </p:nvSpPr>
        <p:spPr>
          <a:xfrm>
            <a:off x="3963350" y="22245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Maker’s Valley is a sector of inner Johannesburg, distanced 30 minutes by bus or 15 minutes by drive </a:t>
            </a:r>
            <a:r>
              <a:rPr lang="en"/>
              <a:t>from the CBD. The name of Maker’s Valley derives from the decades of culture in the field of creation, and is now becoming even more prominent than ever in the area.</a:t>
            </a:r>
            <a:endParaRPr/>
          </a:p>
          <a:p>
            <a:pPr indent="0" lvl="0" marL="0" rtl="0" algn="l">
              <a:spcBef>
                <a:spcPts val="1600"/>
              </a:spcBef>
              <a:spcAft>
                <a:spcPts val="0"/>
              </a:spcAft>
              <a:buNone/>
            </a:pPr>
            <a:r>
              <a:rPr lang="en"/>
              <a:t>Current features include:</a:t>
            </a:r>
            <a:endParaRPr/>
          </a:p>
          <a:p>
            <a:pPr indent="-311150" lvl="0" marL="457200" rtl="0" algn="l">
              <a:spcBef>
                <a:spcPts val="1600"/>
              </a:spcBef>
              <a:spcAft>
                <a:spcPts val="0"/>
              </a:spcAft>
              <a:buSzPts val="1300"/>
              <a:buChar char="●"/>
            </a:pPr>
            <a:r>
              <a:rPr lang="en"/>
              <a:t>Small Scale Crafts</a:t>
            </a:r>
            <a:endParaRPr/>
          </a:p>
          <a:p>
            <a:pPr indent="-311150" lvl="0" marL="457200" rtl="0" algn="l">
              <a:spcBef>
                <a:spcPts val="0"/>
              </a:spcBef>
              <a:spcAft>
                <a:spcPts val="0"/>
              </a:spcAft>
              <a:buSzPts val="1300"/>
              <a:buChar char="●"/>
            </a:pPr>
            <a:r>
              <a:rPr lang="en"/>
              <a:t>Artisans</a:t>
            </a:r>
            <a:endParaRPr/>
          </a:p>
          <a:p>
            <a:pPr indent="-311150" lvl="0" marL="457200" rtl="0" algn="l">
              <a:spcBef>
                <a:spcPts val="0"/>
              </a:spcBef>
              <a:spcAft>
                <a:spcPts val="0"/>
              </a:spcAft>
              <a:buSzPts val="1300"/>
              <a:buChar char="●"/>
            </a:pPr>
            <a:r>
              <a:rPr lang="en"/>
              <a:t>Gardeners</a:t>
            </a:r>
            <a:endParaRPr/>
          </a:p>
          <a:p>
            <a:pPr indent="-311150" lvl="0" marL="457200" rtl="0" algn="l">
              <a:spcBef>
                <a:spcPts val="0"/>
              </a:spcBef>
              <a:spcAft>
                <a:spcPts val="0"/>
              </a:spcAft>
              <a:buSzPts val="1300"/>
              <a:buChar char="●"/>
            </a:pPr>
            <a:r>
              <a:rPr lang="en"/>
              <a:t>Creatives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Aim</a:t>
            </a:r>
            <a:endParaRPr/>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Improve and Address key themes which affect Transport in Makers Valley:</a:t>
            </a:r>
            <a:endParaRPr/>
          </a:p>
          <a:p>
            <a:pPr indent="-311150" lvl="0" marL="457200" rtl="0" algn="l">
              <a:spcBef>
                <a:spcPts val="1600"/>
              </a:spcBef>
              <a:spcAft>
                <a:spcPts val="0"/>
              </a:spcAft>
              <a:buSzPts val="1300"/>
              <a:buChar char="-"/>
            </a:pPr>
            <a:r>
              <a:rPr lang="en"/>
              <a:t>Sustainability </a:t>
            </a:r>
            <a:endParaRPr/>
          </a:p>
          <a:p>
            <a:pPr indent="-311150" lvl="0" marL="457200" rtl="0" algn="l">
              <a:spcBef>
                <a:spcPts val="0"/>
              </a:spcBef>
              <a:spcAft>
                <a:spcPts val="0"/>
              </a:spcAft>
              <a:buSzPts val="1300"/>
              <a:buChar char="-"/>
            </a:pPr>
            <a:r>
              <a:rPr lang="en"/>
              <a:t>Economical restraints</a:t>
            </a:r>
            <a:endParaRPr/>
          </a:p>
          <a:p>
            <a:pPr indent="-311150" lvl="0" marL="457200" rtl="0" algn="l">
              <a:spcBef>
                <a:spcPts val="0"/>
              </a:spcBef>
              <a:spcAft>
                <a:spcPts val="0"/>
              </a:spcAft>
              <a:buSzPts val="1300"/>
              <a:buChar char="-"/>
            </a:pPr>
            <a:r>
              <a:rPr lang="en"/>
              <a:t>Safety</a:t>
            </a:r>
            <a:endParaRPr/>
          </a:p>
          <a:p>
            <a:pPr indent="-311150" lvl="0" marL="457200" rtl="0" algn="l">
              <a:spcBef>
                <a:spcPts val="0"/>
              </a:spcBef>
              <a:spcAft>
                <a:spcPts val="0"/>
              </a:spcAft>
              <a:buSzPts val="1300"/>
              <a:buChar char="-"/>
            </a:pPr>
            <a:r>
              <a:rPr lang="en"/>
              <a:t>Efficiency</a:t>
            </a:r>
            <a:endParaRPr/>
          </a:p>
          <a:p>
            <a:pPr indent="-311150" lvl="0" marL="457200" rtl="0" algn="l">
              <a:spcBef>
                <a:spcPts val="0"/>
              </a:spcBef>
              <a:spcAft>
                <a:spcPts val="0"/>
              </a:spcAft>
              <a:buSzPts val="1300"/>
              <a:buChar char="-"/>
            </a:pPr>
            <a:r>
              <a:rPr lang="en"/>
              <a:t>Accessibility</a:t>
            </a:r>
            <a:endParaRPr/>
          </a:p>
          <a:p>
            <a:pPr indent="0" lvl="0" marL="457200" rtl="0" algn="l">
              <a:spcBef>
                <a:spcPts val="1600"/>
              </a:spcBef>
              <a:spcAft>
                <a:spcPts val="1600"/>
              </a:spcAft>
              <a:buNone/>
            </a:pPr>
            <a:r>
              <a:t/>
            </a:r>
            <a:endParaRPr/>
          </a:p>
        </p:txBody>
      </p:sp>
      <p:pic>
        <p:nvPicPr>
          <p:cNvPr id="148" name="Google Shape;148;p15"/>
          <p:cNvPicPr preferRelativeResize="0"/>
          <p:nvPr/>
        </p:nvPicPr>
        <p:blipFill>
          <a:blip r:embed="rId3">
            <a:alphaModFix/>
          </a:blip>
          <a:stretch>
            <a:fillRect/>
          </a:stretch>
        </p:blipFill>
        <p:spPr>
          <a:xfrm>
            <a:off x="5393525" y="2319675"/>
            <a:ext cx="3750476" cy="2823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a:t>
            </a:r>
            <a:endParaRPr/>
          </a:p>
        </p:txBody>
      </p:sp>
      <p:sp>
        <p:nvSpPr>
          <p:cNvPr id="154" name="Google Shape;154;p1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solution is a cycle hire scheme using bicycles made from recycled materials, taking the circular economy into consideration making the bicycles sustainable.</a:t>
            </a:r>
            <a:endParaRPr/>
          </a:p>
          <a:p>
            <a:pPr indent="0" lvl="0" marL="0" rtl="0" algn="l">
              <a:spcBef>
                <a:spcPts val="1600"/>
              </a:spcBef>
              <a:spcAft>
                <a:spcPts val="0"/>
              </a:spcAft>
              <a:buNone/>
            </a:pPr>
            <a:r>
              <a:rPr lang="en"/>
              <a:t>The scheme is free for people in education in order to make it easy for students to have a way to travel to and from school.  However users that are not in education will be able to pay a small fee to be able to rent the bicycles (the fee is TBD, as we will need to ask the users a price that they will be willing to pay). </a:t>
            </a:r>
            <a:endParaRPr/>
          </a:p>
          <a:p>
            <a:pPr indent="0" lvl="0" marL="0" rtl="0" algn="l">
              <a:spcBef>
                <a:spcPts val="1600"/>
              </a:spcBef>
              <a:spcAft>
                <a:spcPts val="1600"/>
              </a:spcAft>
              <a:buNone/>
            </a:pPr>
            <a:r>
              <a:rPr lang="en"/>
              <a:t>To keep safety in mind we will have helmets attached to the bicycles and in order to ensure that they stay with the bicycles we will design/implement a system similar to how trolleys in </a:t>
            </a:r>
            <a:r>
              <a:rPr lang="en"/>
              <a:t>supermarkets </a:t>
            </a:r>
            <a:r>
              <a:rPr lang="en"/>
              <a:t> work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 How Does it Work?</a:t>
            </a:r>
            <a:endParaRPr/>
          </a:p>
        </p:txBody>
      </p:sp>
      <p:sp>
        <p:nvSpPr>
          <p:cNvPr id="160" name="Google Shape;160;p1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solution works by creating bicycles made from recycled and/or sustainable materials, these bicycles could use recycled metals for frames or potentially looking into materials such as using wood, bamboo or recycled plastic  for the frames. One of main reasons as to why Bamboo would be beneficial, is because research states that bamboo is a plant that grows relatively quickly, whilst still being one of the highest absorbers of CO2. In addition to this, bamboo is one of the fastest growing plants on the planet (meaning gaining a supply of it would not be as hard relative to any other raw materials).</a:t>
            </a:r>
            <a:endParaRPr/>
          </a:p>
          <a:p>
            <a:pPr indent="0" lvl="0" marL="0" rtl="0" algn="l">
              <a:spcBef>
                <a:spcPts val="1600"/>
              </a:spcBef>
              <a:spcAft>
                <a:spcPts val="0"/>
              </a:spcAft>
              <a:buNone/>
            </a:pPr>
            <a:r>
              <a:rPr lang="en"/>
              <a:t>The solution would create jobs as the bicycles would be manufactured locally, and jobs would continue to be made as the bicycles would have to be maintained.</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 Target Audience </a:t>
            </a:r>
            <a:endParaRPr/>
          </a:p>
        </p:txBody>
      </p:sp>
      <p:sp>
        <p:nvSpPr>
          <p:cNvPr id="166" name="Google Shape;166;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biking scheme, whilst open to the entire demographic of Maker’s Valley and its surrounding area, is mainly targeted for those in education or those </a:t>
            </a:r>
            <a:r>
              <a:rPr lang="en"/>
              <a:t>commuting</a:t>
            </a:r>
            <a:r>
              <a:rPr lang="en"/>
              <a:t> from points of </a:t>
            </a:r>
            <a:r>
              <a:rPr lang="en"/>
              <a:t>recreational </a:t>
            </a:r>
            <a:r>
              <a:rPr lang="en"/>
              <a:t>activities</a:t>
            </a:r>
            <a:r>
              <a:rPr lang="en"/>
              <a:t> to Maker’s Valley Itself:</a:t>
            </a:r>
            <a:endParaRPr/>
          </a:p>
          <a:p>
            <a:pPr indent="-311150" lvl="0" marL="457200" rtl="0" algn="l">
              <a:spcBef>
                <a:spcPts val="1600"/>
              </a:spcBef>
              <a:spcAft>
                <a:spcPts val="0"/>
              </a:spcAft>
              <a:buSzPts val="1300"/>
              <a:buChar char="-"/>
            </a:pPr>
            <a:r>
              <a:rPr lang="en"/>
              <a:t>Youth</a:t>
            </a:r>
            <a:endParaRPr/>
          </a:p>
          <a:p>
            <a:pPr indent="-311150" lvl="0" marL="457200" rtl="0" algn="l">
              <a:spcBef>
                <a:spcPts val="0"/>
              </a:spcBef>
              <a:spcAft>
                <a:spcPts val="0"/>
              </a:spcAft>
              <a:buSzPts val="1300"/>
              <a:buChar char="-"/>
            </a:pPr>
            <a:r>
              <a:rPr lang="en"/>
              <a:t>Students</a:t>
            </a:r>
            <a:endParaRPr/>
          </a:p>
          <a:p>
            <a:pPr indent="-311150" lvl="0" marL="457200" rtl="0" algn="l">
              <a:spcBef>
                <a:spcPts val="0"/>
              </a:spcBef>
              <a:spcAft>
                <a:spcPts val="0"/>
              </a:spcAft>
              <a:buSzPts val="1300"/>
              <a:buChar char="-"/>
            </a:pPr>
            <a:r>
              <a:rPr lang="en"/>
              <a:t>Young professionals</a:t>
            </a:r>
            <a:endParaRPr/>
          </a:p>
          <a:p>
            <a:pPr indent="-311150" lvl="0" marL="457200" rtl="0" algn="l">
              <a:spcBef>
                <a:spcPts val="0"/>
              </a:spcBef>
              <a:spcAft>
                <a:spcPts val="0"/>
              </a:spcAft>
              <a:buSzPts val="1300"/>
              <a:buChar char="-"/>
            </a:pPr>
            <a:r>
              <a:rPr lang="en"/>
              <a:t>Workers</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 Mock Up</a:t>
            </a:r>
            <a:endParaRPr/>
          </a:p>
        </p:txBody>
      </p:sp>
      <p:sp>
        <p:nvSpPr>
          <p:cNvPr id="172" name="Google Shape;172;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3" name="Google Shape;173;p19"/>
          <p:cNvPicPr preferRelativeResize="0"/>
          <p:nvPr/>
        </p:nvPicPr>
        <p:blipFill>
          <a:blip r:embed="rId3">
            <a:alphaModFix/>
          </a:blip>
          <a:stretch>
            <a:fillRect/>
          </a:stretch>
        </p:blipFill>
        <p:spPr>
          <a:xfrm>
            <a:off x="852325" y="1159727"/>
            <a:ext cx="7745278" cy="38305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 Mock Up</a:t>
            </a:r>
            <a:endParaRPr/>
          </a:p>
        </p:txBody>
      </p:sp>
      <p:sp>
        <p:nvSpPr>
          <p:cNvPr id="179" name="Google Shape;179;p2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0" name="Google Shape;180;p20"/>
          <p:cNvPicPr preferRelativeResize="0"/>
          <p:nvPr/>
        </p:nvPicPr>
        <p:blipFill rotWithShape="1">
          <a:blip r:embed="rId3">
            <a:alphaModFix/>
          </a:blip>
          <a:srcRect b="4056" l="0" r="0" t="34016"/>
          <a:stretch/>
        </p:blipFill>
        <p:spPr>
          <a:xfrm>
            <a:off x="1149475" y="1567550"/>
            <a:ext cx="3729076" cy="3079097"/>
          </a:xfrm>
          <a:prstGeom prst="rect">
            <a:avLst/>
          </a:prstGeom>
          <a:noFill/>
          <a:ln>
            <a:noFill/>
          </a:ln>
        </p:spPr>
      </p:pic>
      <p:pic>
        <p:nvPicPr>
          <p:cNvPr id="181" name="Google Shape;181;p20"/>
          <p:cNvPicPr preferRelativeResize="0"/>
          <p:nvPr/>
        </p:nvPicPr>
        <p:blipFill>
          <a:blip r:embed="rId4">
            <a:alphaModFix/>
          </a:blip>
          <a:stretch>
            <a:fillRect/>
          </a:stretch>
        </p:blipFill>
        <p:spPr>
          <a:xfrm>
            <a:off x="5196425" y="459981"/>
            <a:ext cx="3139974" cy="418666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 Mock up (cont)</a:t>
            </a:r>
            <a:endParaRPr/>
          </a:p>
        </p:txBody>
      </p:sp>
      <p:sp>
        <p:nvSpPr>
          <p:cNvPr id="187" name="Google Shape;187;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8" name="Google Shape;188;p21"/>
          <p:cNvPicPr preferRelativeResize="0"/>
          <p:nvPr/>
        </p:nvPicPr>
        <p:blipFill>
          <a:blip r:embed="rId3">
            <a:alphaModFix/>
          </a:blip>
          <a:stretch>
            <a:fillRect/>
          </a:stretch>
        </p:blipFill>
        <p:spPr>
          <a:xfrm>
            <a:off x="1110075" y="1468775"/>
            <a:ext cx="4145000" cy="3108750"/>
          </a:xfrm>
          <a:prstGeom prst="rect">
            <a:avLst/>
          </a:prstGeom>
          <a:noFill/>
          <a:ln>
            <a:noFill/>
          </a:ln>
        </p:spPr>
      </p:pic>
      <p:pic>
        <p:nvPicPr>
          <p:cNvPr id="189" name="Google Shape;189;p21"/>
          <p:cNvPicPr preferRelativeResize="0"/>
          <p:nvPr/>
        </p:nvPicPr>
        <p:blipFill>
          <a:blip r:embed="rId4">
            <a:alphaModFix/>
          </a:blip>
          <a:stretch>
            <a:fillRect/>
          </a:stretch>
        </p:blipFill>
        <p:spPr>
          <a:xfrm>
            <a:off x="5454900" y="495850"/>
            <a:ext cx="3061251" cy="40816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